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018" r:id="rId2"/>
  </p:sldMasterIdLst>
  <p:notesMasterIdLst>
    <p:notesMasterId r:id="rId65"/>
  </p:notesMasterIdLst>
  <p:handoutMasterIdLst>
    <p:handoutMasterId r:id="rId66"/>
  </p:handoutMasterIdLst>
  <p:sldIdLst>
    <p:sldId id="325" r:id="rId3"/>
    <p:sldId id="326" r:id="rId4"/>
    <p:sldId id="328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  <p:sldId id="421" r:id="rId21"/>
    <p:sldId id="422" r:id="rId22"/>
    <p:sldId id="423" r:id="rId23"/>
    <p:sldId id="424" r:id="rId24"/>
    <p:sldId id="425" r:id="rId25"/>
    <p:sldId id="426" r:id="rId26"/>
    <p:sldId id="427" r:id="rId27"/>
    <p:sldId id="428" r:id="rId28"/>
    <p:sldId id="429" r:id="rId29"/>
    <p:sldId id="430" r:id="rId30"/>
    <p:sldId id="431" r:id="rId31"/>
    <p:sldId id="432" r:id="rId32"/>
    <p:sldId id="433" r:id="rId33"/>
    <p:sldId id="434" r:id="rId34"/>
    <p:sldId id="435" r:id="rId35"/>
    <p:sldId id="436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450" r:id="rId50"/>
    <p:sldId id="451" r:id="rId51"/>
    <p:sldId id="452" r:id="rId52"/>
    <p:sldId id="453" r:id="rId53"/>
    <p:sldId id="454" r:id="rId54"/>
    <p:sldId id="455" r:id="rId55"/>
    <p:sldId id="456" r:id="rId56"/>
    <p:sldId id="457" r:id="rId57"/>
    <p:sldId id="458" r:id="rId58"/>
    <p:sldId id="459" r:id="rId59"/>
    <p:sldId id="460" r:id="rId60"/>
    <p:sldId id="470" r:id="rId61"/>
    <p:sldId id="391" r:id="rId62"/>
    <p:sldId id="392" r:id="rId63"/>
    <p:sldId id="471" r:id="rId64"/>
  </p:sldIdLst>
  <p:sldSz cx="9144000" cy="6858000" type="screen4x3"/>
  <p:notesSz cx="6858000" cy="9144000"/>
  <p:embeddedFontLst>
    <p:embeddedFont>
      <p:font typeface="MS PGothic" panose="020B0600070205080204" pitchFamily="34" charset="-128"/>
      <p:regular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B Nazanin" panose="00000400000000000000" pitchFamily="2" charset="-78"/>
      <p:regular r:id="rId72"/>
      <p:bold r:id="rId73"/>
    </p:embeddedFont>
    <p:embeddedFont>
      <p:font typeface="B Titr" panose="00000700000000000000" pitchFamily="2" charset="-78"/>
      <p:bold r:id="rId74"/>
    </p:embeddedFont>
    <p:embeddedFont>
      <p:font typeface="B Mitra" panose="00000400000000000000" pitchFamily="2" charset="-78"/>
      <p:regular r:id="rId75"/>
      <p:bold r:id="rId76"/>
    </p:embeddedFont>
    <p:embeddedFont>
      <p:font typeface="MS PGothic" panose="020B0600070205080204" pitchFamily="34" charset="-128"/>
      <p:regular r:id="rId67"/>
    </p:embeddedFont>
    <p:embeddedFont>
      <p:font typeface="Cambria Math" panose="02040503050406030204" pitchFamily="18" charset="0"/>
      <p:regular r:id="rId77"/>
    </p:embeddedFont>
    <p:embeddedFont>
      <p:font typeface="B Lotus" panose="00000400000000000000" pitchFamily="2" charset="-78"/>
      <p:regular r:id="rId78"/>
      <p:bold r:id="rId7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16D1F6"/>
    <a:srgbClr val="00FF00"/>
    <a:srgbClr val="7DC4FF"/>
    <a:srgbClr val="FF0066"/>
    <a:srgbClr val="3AF85E"/>
    <a:srgbClr val="FFFF66"/>
    <a:srgbClr val="3AF3F8"/>
    <a:srgbClr val="FF6D6D"/>
    <a:srgbClr val="FCBE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2" autoAdjust="0"/>
    <p:restoredTop sz="84008" autoAdjust="0"/>
  </p:normalViewPr>
  <p:slideViewPr>
    <p:cSldViewPr>
      <p:cViewPr varScale="1">
        <p:scale>
          <a:sx n="67" d="100"/>
          <a:sy n="67" d="100"/>
        </p:scale>
        <p:origin x="1848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2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6.fntdata"/><Relationship Id="rId80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1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0.fntdata"/><Relationship Id="rId7" Type="http://schemas.openxmlformats.org/officeDocument/2006/relationships/slide" Target="slides/slide5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844206-D0C0-49A6-86F2-A699984FC836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EE72D2-D179-485E-B25F-E119E3D5B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931251C-7C5B-4D2A-8F76-99DAD13219E0}" type="datetimeFigureOut">
              <a:rPr lang="fa-IR"/>
              <a:pPr>
                <a:defRPr/>
              </a:pPr>
              <a:t>26/03/1441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AE99E357-AF2A-461B-B277-B4011E63C2C9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64759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894918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503998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75227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706147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89072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83634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904317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829285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92542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898165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475647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15759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871465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48979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539796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3137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eaLnBrk="1" hangingPunct="1">
              <a:spcBef>
                <a:spcPct val="0"/>
              </a:spcBef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94140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DF524-2117-4D41-AC70-887ED586D1AB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695EF-50A0-4D55-98C6-BAE6FACCC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3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A7705-2FFB-48C0-8709-80E9D0C3EF27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53ED-D32A-456A-8C68-1F8A94E38A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FE3D1-395B-4EC5-A3AB-6E5D85C7AC15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D9B35-4420-46CF-B644-B4D9CD4E2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0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AEF1D-829E-4F6F-A89E-4B1FE56C7C38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991E9-CC25-47C9-B840-E6FC4B9A8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6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F614D-7801-43B9-9468-63E9E4DA6648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A980D-9E21-4223-9ABD-D910D8D03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943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06D5-B7D3-4B71-83FA-E6019C59B39A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04844-EE41-42D4-8D07-D97DBB3992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92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A5B83-30BD-4F55-94FA-D0465D8D8155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23CDD-44B7-4E2B-A4EE-1B164A70F4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57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821D-96EE-4016-ADC9-65A767167A5E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1843A-4BAC-446A-9B22-700FB9B859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4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230C9-DD4F-4106-B2CF-93856618DC0E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7B153-9CA7-4009-B7C8-E8A505E08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03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7311-3E80-4BEB-AEFB-9173EF5CAF14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92CCD-781B-4B43-93A0-8659046C4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32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91FD6-43D2-4310-94AD-DD6CD64C43A7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149B3-1C51-4443-B56F-1B9993C9E4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57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BBC6D-5AB4-43BB-9FDC-FCE4093CBFDF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4CDC2-3968-4C44-9B50-977A8D8BCB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02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477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CA694-E0AE-4160-A0A3-A00D4937C365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086D-498C-49FB-A018-8EDACAE53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557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CA694-E0AE-4160-A0A3-A00D4937C365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086D-498C-49FB-A018-8EDACAE53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24721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7C498EE-2D07-4ED5-817B-AD5F9701FA84}" type="datetimeFigureOut">
              <a:rPr lang="en-US"/>
              <a:pPr>
                <a:defRPr/>
              </a:pPr>
              <a:t>11/23/2019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8A46C-C395-496E-94A1-83F8B307EC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5" r:id="rId7"/>
    <p:sldLayoutId id="2147484776" r:id="rId8"/>
    <p:sldLayoutId id="2147484778" r:id="rId9"/>
    <p:sldLayoutId id="2147484777" r:id="rId10"/>
    <p:sldLayoutId id="2147484770" r:id="rId11"/>
    <p:sldLayoutId id="2147484771" r:id="rId12"/>
    <p:sldLayoutId id="2147484772" r:id="rId13"/>
    <p:sldLayoutId id="2147484773" r:id="rId14"/>
    <p:sldLayoutId id="2147484774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gif"/><Relationship Id="rId5" Type="http://schemas.openxmlformats.org/officeDocument/2006/relationships/image" Target="../media/image46.gif"/><Relationship Id="rId4" Type="http://schemas.openxmlformats.org/officeDocument/2006/relationships/image" Target="../media/image45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0" Type="http://schemas.openxmlformats.org/officeDocument/2006/relationships/image" Target="../media/image60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640.png"/><Relationship Id="rId4" Type="http://schemas.openxmlformats.org/officeDocument/2006/relationships/image" Target="../media/image6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7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00.png"/><Relationship Id="rId5" Type="http://schemas.openxmlformats.org/officeDocument/2006/relationships/image" Target="../media/image790.png"/><Relationship Id="rId4" Type="http://schemas.openxmlformats.org/officeDocument/2006/relationships/image" Target="../media/image70.w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11" Type="http://schemas.openxmlformats.org/officeDocument/2006/relationships/image" Target="../media/image90.png"/><Relationship Id="rId5" Type="http://schemas.openxmlformats.org/officeDocument/2006/relationships/image" Target="../media/image73.png"/><Relationship Id="rId10" Type="http://schemas.openxmlformats.org/officeDocument/2006/relationships/image" Target="../media/image89.png"/><Relationship Id="rId4" Type="http://schemas.openxmlformats.org/officeDocument/2006/relationships/image" Target="../media/image72.png"/><Relationship Id="rId9" Type="http://schemas.openxmlformats.org/officeDocument/2006/relationships/image" Target="../media/image8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9.png"/><Relationship Id="rId7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11" Type="http://schemas.openxmlformats.org/officeDocument/2006/relationships/image" Target="../media/image103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gif"/><Relationship Id="rId13" Type="http://schemas.openxmlformats.org/officeDocument/2006/relationships/image" Target="../media/image105.gif"/><Relationship Id="rId3" Type="http://schemas.openxmlformats.org/officeDocument/2006/relationships/image" Target="../media/image95.gif"/><Relationship Id="rId7" Type="http://schemas.openxmlformats.org/officeDocument/2006/relationships/image" Target="../media/image99.gif"/><Relationship Id="rId12" Type="http://schemas.openxmlformats.org/officeDocument/2006/relationships/image" Target="../media/image104.gif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8.gif"/><Relationship Id="rId11" Type="http://schemas.openxmlformats.org/officeDocument/2006/relationships/image" Target="../media/image103.gif"/><Relationship Id="rId5" Type="http://schemas.openxmlformats.org/officeDocument/2006/relationships/image" Target="../media/image97.gif"/><Relationship Id="rId10" Type="http://schemas.openxmlformats.org/officeDocument/2006/relationships/image" Target="../media/image102.gif"/><Relationship Id="rId4" Type="http://schemas.openxmlformats.org/officeDocument/2006/relationships/image" Target="../media/image96.gif"/><Relationship Id="rId9" Type="http://schemas.openxmlformats.org/officeDocument/2006/relationships/image" Target="../media/image101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gif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عملگر گسترش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70444"/>
                <a:ext cx="8975725" cy="3785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عملگر گسترش (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dilate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 برای گسترش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توسط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صورت زیر تعریف می‏شود: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این رابطه به مفهوم بدست آوردن انعکاس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حول مرکز (لنگر) خودش و جابجایی آن به اندازه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است که اگر این نسخه از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دارای اشتراک با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بود،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جزء مجموعه جدید خواهد بود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70444"/>
                <a:ext cx="8975725" cy="3785652"/>
              </a:xfrm>
              <a:prstGeom prst="rect">
                <a:avLst/>
              </a:prstGeom>
              <a:blipFill>
                <a:blip r:embed="rId3"/>
                <a:stretch>
                  <a:fillRect l="-2851" t="-1127" r="-1561" b="-40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2204864"/>
                <a:ext cx="3943965" cy="641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204864"/>
                <a:ext cx="3943965" cy="6417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8274" y="5235558"/>
                <a:ext cx="3949094" cy="6417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⋂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4" y="5235558"/>
                <a:ext cx="3949094" cy="6417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10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عنصر ساختاری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40768"/>
                <a:ext cx="8975725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به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در عملگر گسترش (و عملگرهای بعدی) عنصر ساختاری (</a:t>
                </a:r>
                <a:r>
                  <a:rPr lang="en-US" altLang="en-US" sz="28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Structuring Element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 گفته می‏شود که انتخاب مناسب آن نتیجه مستقیم در عملکرد عملگرها دارد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40768"/>
                <a:ext cx="8975725" cy="1938992"/>
              </a:xfrm>
              <a:prstGeom prst="rect">
                <a:avLst/>
              </a:prstGeom>
              <a:blipFill>
                <a:blip r:embed="rId3"/>
                <a:stretch>
                  <a:fillRect l="-2783" t="-629" r="-1561" b="-88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953"/>
          <a:stretch/>
        </p:blipFill>
        <p:spPr bwMode="auto">
          <a:xfrm>
            <a:off x="0" y="3713342"/>
            <a:ext cx="4359725" cy="159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5"/>
          <a:stretch/>
        </p:blipFill>
        <p:spPr bwMode="auto">
          <a:xfrm>
            <a:off x="4532016" y="3575722"/>
            <a:ext cx="4359725" cy="1869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0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گسترش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/>
          </p:nvPr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3485148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3485148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2872081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71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گسترش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3972981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3972981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3359914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3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گسترش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4477037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4477037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3863970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25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گسترش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4989295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4989295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4376228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776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گسترش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5493351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5493351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4880284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78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گسترش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8053555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8053555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7440488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856163" y="225115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4661271" y="2062739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گسترش </a:t>
            </a:r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4312" y="1600200"/>
            <a:ext cx="2743200" cy="1828800"/>
            <a:chOff x="484312" y="1600200"/>
            <a:chExt cx="2743200" cy="1828800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08212" y="223970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93811" y="1421732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32263" y="1611650"/>
            <a:ext cx="2743200" cy="1828800"/>
            <a:chOff x="484312" y="1600200"/>
            <a:chExt cx="2743200" cy="1828800"/>
          </a:xfrm>
        </p:grpSpPr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5058558" y="2592639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2" name="Oval 18"/>
          <p:cNvSpPr>
            <a:spLocks noChangeArrowheads="1"/>
          </p:cNvSpPr>
          <p:nvPr/>
        </p:nvSpPr>
        <p:spPr bwMode="auto">
          <a:xfrm>
            <a:off x="5287158" y="2592639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3" name="Oval 19"/>
          <p:cNvSpPr>
            <a:spLocks noChangeArrowheads="1"/>
          </p:cNvSpPr>
          <p:nvPr/>
        </p:nvSpPr>
        <p:spPr bwMode="auto">
          <a:xfrm>
            <a:off x="5515758" y="2592639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132263" y="3976464"/>
            <a:ext cx="2743200" cy="1828800"/>
            <a:chOff x="484312" y="1600200"/>
            <a:chExt cx="2743200" cy="1828800"/>
          </a:xfrm>
        </p:grpSpPr>
        <p:sp>
          <p:nvSpPr>
            <p:cNvPr id="43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4665379" y="4418140"/>
            <a:ext cx="1707268" cy="947745"/>
          </a:xfrm>
          <a:prstGeom prst="roundRect">
            <a:avLst>
              <a:gd name="adj" fmla="val 22751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D1F6"/>
              </a:solidFill>
            </a:endParaRPr>
          </a:p>
        </p:txBody>
      </p:sp>
      <p:sp>
        <p:nvSpPr>
          <p:cNvPr id="27" name="Oval 13"/>
          <p:cNvSpPr>
            <a:spLocks noChangeArrowheads="1"/>
          </p:cNvSpPr>
          <p:nvPr/>
        </p:nvSpPr>
        <p:spPr bwMode="auto">
          <a:xfrm>
            <a:off x="4872171" y="205974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8" name="Oval 14"/>
          <p:cNvSpPr>
            <a:spLocks noChangeArrowheads="1"/>
          </p:cNvSpPr>
          <p:nvPr/>
        </p:nvSpPr>
        <p:spPr bwMode="auto">
          <a:xfrm>
            <a:off x="5100771" y="205974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9" name="Oval 15"/>
          <p:cNvSpPr>
            <a:spLocks noChangeArrowheads="1"/>
          </p:cNvSpPr>
          <p:nvPr/>
        </p:nvSpPr>
        <p:spPr bwMode="auto">
          <a:xfrm>
            <a:off x="5329371" y="205974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5557971" y="205974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4" name="Oval 20"/>
          <p:cNvSpPr>
            <a:spLocks noChangeArrowheads="1"/>
          </p:cNvSpPr>
          <p:nvPr/>
        </p:nvSpPr>
        <p:spPr bwMode="auto">
          <a:xfrm>
            <a:off x="5862771" y="205974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5" name="Oval 21"/>
          <p:cNvSpPr>
            <a:spLocks noChangeArrowheads="1"/>
          </p:cNvSpPr>
          <p:nvPr/>
        </p:nvSpPr>
        <p:spPr bwMode="auto">
          <a:xfrm>
            <a:off x="5958436" y="220411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8" grpId="0" animBg="1"/>
      <p:bldP spid="6" grpId="0" animBg="1"/>
      <p:bldP spid="7" grpId="0" animBg="1"/>
      <p:bldP spid="31" grpId="0" animBg="1"/>
      <p:bldP spid="32" grpId="0" animBg="1"/>
      <p:bldP spid="33" grpId="0" animBg="1"/>
      <p:bldP spid="45" grpId="0" animBg="1"/>
      <p:bldP spid="27" grpId="0" animBg="1"/>
      <p:bldP spid="28" grpId="0" animBg="1"/>
      <p:bldP spid="29" grpId="0" animBg="1"/>
      <p:bldP spid="30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گسترش </a:t>
            </a:r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4312" y="1600200"/>
            <a:ext cx="2743200" cy="1828800"/>
            <a:chOff x="484312" y="1600200"/>
            <a:chExt cx="2743200" cy="1828800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08212" y="223970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32263" y="1611650"/>
            <a:ext cx="2743200" cy="1828800"/>
            <a:chOff x="484312" y="1600200"/>
            <a:chExt cx="2743200" cy="1828800"/>
          </a:xfrm>
        </p:grpSpPr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856163" y="225115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92287" y="1419626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>
            <a:spLocks noChangeAspect="1"/>
          </p:cNvSpPr>
          <p:nvPr/>
        </p:nvSpPr>
        <p:spPr>
          <a:xfrm>
            <a:off x="5311839" y="2060682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>
            <a:spLocks noChangeAspect="1"/>
          </p:cNvSpPr>
          <p:nvPr/>
        </p:nvSpPr>
        <p:spPr>
          <a:xfrm>
            <a:off x="5957544" y="2345136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4911489" y="2592533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132263" y="4037515"/>
            <a:ext cx="2743200" cy="1828800"/>
            <a:chOff x="484312" y="1600200"/>
            <a:chExt cx="2743200" cy="1828800"/>
          </a:xfrm>
        </p:grpSpPr>
        <p:sp>
          <p:nvSpPr>
            <p:cNvPr id="47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4739333" y="4500731"/>
            <a:ext cx="1682496" cy="914400"/>
          </a:xfrm>
          <a:prstGeom prst="roundRect">
            <a:avLst>
              <a:gd name="adj" fmla="val 0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D1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8" grpId="0" animBg="1"/>
      <p:bldP spid="39" grpId="0" animBg="1"/>
      <p:bldP spid="40" grpId="0" animBg="1"/>
      <p:bldP spid="41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گسترش </a:t>
            </a:r>
            <a:r>
              <a:rPr lang="en-US" dirty="0"/>
              <a:t>2D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4" name="Picture 4" descr="wdg2th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4167"/>
            <a:ext cx="33829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wdg2dil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54167"/>
            <a:ext cx="33829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512" y="5104190"/>
            <a:ext cx="1893538" cy="13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عملگر سایش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412776"/>
                <a:ext cx="8975725" cy="3170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عملگر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سایش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(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erode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 برای فرسایش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توسط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صورت زیر تعریف می‏شود: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بنابراین سایش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توسط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شامل مجموعه نقاطی است که به ازای آنها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طور کامل درون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قرار می‏گیرد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412776"/>
                <a:ext cx="8975725" cy="3170099"/>
              </a:xfrm>
              <a:prstGeom prst="rect">
                <a:avLst/>
              </a:prstGeom>
              <a:blipFill>
                <a:blip r:embed="rId3"/>
                <a:stretch>
                  <a:fillRect l="-2851" t="-1346" r="-1561" b="-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2348880"/>
                <a:ext cx="35327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348880"/>
                <a:ext cx="353276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3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/>
          </p:nvPr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3485148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3485148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/>
        </p:nvGraphicFramePr>
        <p:xfrm>
          <a:off x="2872081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37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9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3972981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3972981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1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Group 3"/>
          <p:cNvGraphicFramePr>
            <a:graphicFrameLocks noGrp="1"/>
          </p:cNvGraphicFramePr>
          <p:nvPr/>
        </p:nvGraphicFramePr>
        <p:xfrm>
          <a:off x="3359914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50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4477037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4477037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/>
        </p:nvGraphicFramePr>
        <p:xfrm>
          <a:off x="3863970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>
            <p:extLst/>
          </p:nvPr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9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4989295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4989295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/>
        </p:nvGraphicFramePr>
        <p:xfrm>
          <a:off x="4376228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>
            <p:extLst/>
          </p:nvPr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5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5493351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5493351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/>
        </p:nvGraphicFramePr>
        <p:xfrm>
          <a:off x="4880284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>
            <p:extLst/>
          </p:nvPr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710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5997407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5997407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5384340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69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6525345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6525345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5912278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239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7045443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7045443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6432376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9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421928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72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پردازش‏های مورفولوژی</a:t>
            </a:r>
            <a:endParaRPr lang="fa-IR" sz="72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7549499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7549499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6936432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-106" charset="0"/>
                        <a:ea typeface="ＭＳ Ｐゴシック" pitchFamily="-106" charset="-128"/>
                      </a:endParaRP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57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1D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5" name="Text Box 27"/>
          <p:cNvSpPr txBox="1">
            <a:spLocks noChangeArrowheads="1"/>
          </p:cNvSpPr>
          <p:nvPr/>
        </p:nvSpPr>
        <p:spPr bwMode="auto">
          <a:xfrm>
            <a:off x="517525" y="2022475"/>
            <a:ext cx="1646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Input image</a:t>
            </a:r>
          </a:p>
        </p:txBody>
      </p:sp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76200" y="3276600"/>
            <a:ext cx="2643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Structuring Element</a:t>
            </a:r>
          </a:p>
        </p:txBody>
      </p:sp>
      <p:sp>
        <p:nvSpPr>
          <p:cNvPr id="8" name="Text Box 53"/>
          <p:cNvSpPr txBox="1">
            <a:spLocks noChangeArrowheads="1"/>
          </p:cNvSpPr>
          <p:nvPr/>
        </p:nvSpPr>
        <p:spPr bwMode="auto">
          <a:xfrm>
            <a:off x="457200" y="4765675"/>
            <a:ext cx="1866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Output Image</a:t>
            </a:r>
          </a:p>
        </p:txBody>
      </p:sp>
      <p:sp>
        <p:nvSpPr>
          <p:cNvPr id="19" name="AutoShape 64"/>
          <p:cNvSpPr>
            <a:spLocks noChangeArrowheads="1"/>
          </p:cNvSpPr>
          <p:nvPr/>
        </p:nvSpPr>
        <p:spPr bwMode="auto">
          <a:xfrm>
            <a:off x="8033303" y="3962400"/>
            <a:ext cx="381000" cy="609600"/>
          </a:xfrm>
          <a:prstGeom prst="downArrow">
            <a:avLst>
              <a:gd name="adj1" fmla="val 50000"/>
              <a:gd name="adj2" fmla="val 4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20" name="AutoShape 65"/>
          <p:cNvSpPr>
            <a:spLocks noChangeArrowheads="1"/>
          </p:cNvSpPr>
          <p:nvPr/>
        </p:nvSpPr>
        <p:spPr bwMode="auto">
          <a:xfrm>
            <a:off x="8033303" y="2667000"/>
            <a:ext cx="381000" cy="457200"/>
          </a:xfrm>
          <a:prstGeom prst="downArrow">
            <a:avLst>
              <a:gd name="adj1" fmla="val 50000"/>
              <a:gd name="adj2" fmla="val 30000"/>
            </a:avLst>
          </a:prstGeom>
          <a:solidFill>
            <a:srgbClr val="00FF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aphicFrame>
        <p:nvGraphicFramePr>
          <p:cNvPr id="22" name="Group 3"/>
          <p:cNvGraphicFramePr>
            <a:graphicFrameLocks noGrp="1"/>
          </p:cNvGraphicFramePr>
          <p:nvPr>
            <p:extLst/>
          </p:nvPr>
        </p:nvGraphicFramePr>
        <p:xfrm>
          <a:off x="7420236" y="3276077"/>
          <a:ext cx="1524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roup 3"/>
          <p:cNvGraphicFramePr>
            <a:graphicFrameLocks noGrp="1"/>
          </p:cNvGraphicFramePr>
          <p:nvPr>
            <p:extLst/>
          </p:nvPr>
        </p:nvGraphicFramePr>
        <p:xfrm>
          <a:off x="3403600" y="4735498"/>
          <a:ext cx="5080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Group 3"/>
          <p:cNvGraphicFramePr>
            <a:graphicFrameLocks noGrp="1"/>
          </p:cNvGraphicFramePr>
          <p:nvPr/>
        </p:nvGraphicFramePr>
        <p:xfrm>
          <a:off x="2895600" y="2057400"/>
          <a:ext cx="6096000" cy="517554"/>
        </p:xfrm>
        <a:graphic>
          <a:graphicData uri="http://schemas.openxmlformats.org/drawingml/2006/table">
            <a:tbl>
              <a:tblPr/>
              <a:tblGrid>
                <a:gridCol w="508000">
                  <a:extLst>
                    <a:ext uri="{9D8B030D-6E8A-4147-A177-3AD203B41FA5}">
                      <a16:colId xmlns:a16="http://schemas.microsoft.com/office/drawing/2014/main" val="21797405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232288232"/>
                    </a:ext>
                  </a:extLst>
                </a:gridCol>
              </a:tblGrid>
              <a:tr h="5175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1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-106" charset="0"/>
                          <a:ea typeface="ＭＳ Ｐゴシック" pitchFamily="-106" charset="-128"/>
                        </a:rPr>
                        <a:t>0</a:t>
                      </a:r>
                    </a:p>
                  </a:txBody>
                  <a:tcPr marT="45417" marB="4541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7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4312" y="1600200"/>
            <a:ext cx="2743200" cy="1828800"/>
            <a:chOff x="484312" y="1600200"/>
            <a:chExt cx="2743200" cy="1828800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08212" y="223970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7" name="Oval 12"/>
          <p:cNvSpPr>
            <a:spLocks noChangeArrowheads="1"/>
          </p:cNvSpPr>
          <p:nvPr/>
        </p:nvSpPr>
        <p:spPr bwMode="auto">
          <a:xfrm>
            <a:off x="293811" y="1421732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32263" y="1611650"/>
            <a:ext cx="2743200" cy="1828800"/>
            <a:chOff x="484312" y="1600200"/>
            <a:chExt cx="2743200" cy="1828800"/>
          </a:xfrm>
        </p:grpSpPr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856163" y="225115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8" name="Oval 19"/>
          <p:cNvSpPr>
            <a:spLocks noChangeArrowheads="1"/>
          </p:cNvSpPr>
          <p:nvPr/>
        </p:nvSpPr>
        <p:spPr bwMode="auto">
          <a:xfrm>
            <a:off x="4857989" y="2252420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39" name="Oval 19"/>
          <p:cNvSpPr>
            <a:spLocks noChangeArrowheads="1"/>
          </p:cNvSpPr>
          <p:nvPr/>
        </p:nvSpPr>
        <p:spPr bwMode="auto">
          <a:xfrm>
            <a:off x="5064890" y="2251022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0" name="Oval 19"/>
          <p:cNvSpPr>
            <a:spLocks noChangeArrowheads="1"/>
          </p:cNvSpPr>
          <p:nvPr/>
        </p:nvSpPr>
        <p:spPr bwMode="auto">
          <a:xfrm>
            <a:off x="5241995" y="2251721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1" name="Oval 19"/>
          <p:cNvSpPr>
            <a:spLocks noChangeArrowheads="1"/>
          </p:cNvSpPr>
          <p:nvPr/>
        </p:nvSpPr>
        <p:spPr bwMode="auto">
          <a:xfrm>
            <a:off x="5418015" y="2251372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6" name="Oval 19"/>
          <p:cNvSpPr>
            <a:spLocks noChangeArrowheads="1"/>
          </p:cNvSpPr>
          <p:nvPr/>
        </p:nvSpPr>
        <p:spPr bwMode="auto">
          <a:xfrm>
            <a:off x="5599261" y="2260218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7" name="Oval 19"/>
          <p:cNvSpPr>
            <a:spLocks noChangeArrowheads="1"/>
          </p:cNvSpPr>
          <p:nvPr/>
        </p:nvSpPr>
        <p:spPr bwMode="auto">
          <a:xfrm>
            <a:off x="5770197" y="2251372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8" name="Oval 19"/>
          <p:cNvSpPr>
            <a:spLocks noChangeArrowheads="1"/>
          </p:cNvSpPr>
          <p:nvPr/>
        </p:nvSpPr>
        <p:spPr bwMode="auto">
          <a:xfrm>
            <a:off x="5774543" y="2397840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sp>
        <p:nvSpPr>
          <p:cNvPr id="49" name="Oval 19"/>
          <p:cNvSpPr>
            <a:spLocks noChangeArrowheads="1"/>
          </p:cNvSpPr>
          <p:nvPr/>
        </p:nvSpPr>
        <p:spPr bwMode="auto">
          <a:xfrm>
            <a:off x="5529033" y="2395692"/>
            <a:ext cx="381000" cy="381000"/>
          </a:xfrm>
          <a:prstGeom prst="ellipse">
            <a:avLst/>
          </a:prstGeom>
          <a:solidFill>
            <a:srgbClr val="16D1F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124185" y="3976464"/>
            <a:ext cx="2743200" cy="1828800"/>
            <a:chOff x="484312" y="1600200"/>
            <a:chExt cx="2743200" cy="1828800"/>
          </a:xfrm>
        </p:grpSpPr>
        <p:sp>
          <p:nvSpPr>
            <p:cNvPr id="51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5033761" y="4826982"/>
            <a:ext cx="914400" cy="146304"/>
          </a:xfrm>
          <a:prstGeom prst="roundRect">
            <a:avLst>
              <a:gd name="adj" fmla="val 0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D1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6" grpId="0" animBg="1"/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48" grpId="0" animBg="1"/>
      <p:bldP spid="49" grpId="0" animBg="1"/>
      <p:bldP spid="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 smtClean="0"/>
              <a:t>2D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484312" y="1600200"/>
            <a:ext cx="2743200" cy="1828800"/>
            <a:chOff x="484312" y="1600200"/>
            <a:chExt cx="2743200" cy="1828800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208212" y="223970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132263" y="1611650"/>
            <a:ext cx="2743200" cy="1828800"/>
            <a:chOff x="484312" y="1600200"/>
            <a:chExt cx="2743200" cy="1828800"/>
          </a:xfrm>
        </p:grpSpPr>
        <p:sp>
          <p:nvSpPr>
            <p:cNvPr id="24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856163" y="2251157"/>
            <a:ext cx="1295400" cy="533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chemeClr val="tx1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124185" y="3976464"/>
            <a:ext cx="2743200" cy="1828800"/>
            <a:chOff x="484312" y="1600200"/>
            <a:chExt cx="2743200" cy="1828800"/>
          </a:xfrm>
        </p:grpSpPr>
        <p:sp>
          <p:nvSpPr>
            <p:cNvPr id="51" name="Line 3"/>
            <p:cNvSpPr>
              <a:spLocks noChangeShapeType="1"/>
            </p:cNvSpPr>
            <p:nvPr/>
          </p:nvSpPr>
          <p:spPr bwMode="auto">
            <a:xfrm>
              <a:off x="484312" y="1600200"/>
              <a:ext cx="0" cy="1828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4"/>
            <p:cNvSpPr>
              <a:spLocks noChangeShapeType="1"/>
            </p:cNvSpPr>
            <p:nvPr/>
          </p:nvSpPr>
          <p:spPr bwMode="auto">
            <a:xfrm>
              <a:off x="484312" y="1612232"/>
              <a:ext cx="27432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Rounded Rectangle 52"/>
          <p:cNvSpPr/>
          <p:nvPr/>
        </p:nvSpPr>
        <p:spPr>
          <a:xfrm>
            <a:off x="5033761" y="4826982"/>
            <a:ext cx="914400" cy="146304"/>
          </a:xfrm>
          <a:prstGeom prst="roundRect">
            <a:avLst>
              <a:gd name="adj" fmla="val 0"/>
            </a:avLst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6D1F6"/>
              </a:solidFill>
            </a:endParaRPr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292287" y="1419626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ChangeAspect="1"/>
          </p:cNvSpPr>
          <p:nvPr/>
        </p:nvSpPr>
        <p:spPr>
          <a:xfrm>
            <a:off x="4927791" y="2251157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ChangeAspect="1"/>
          </p:cNvSpPr>
          <p:nvPr/>
        </p:nvSpPr>
        <p:spPr>
          <a:xfrm>
            <a:off x="5622604" y="2400509"/>
            <a:ext cx="384048" cy="384048"/>
          </a:xfrm>
          <a:prstGeom prst="rect">
            <a:avLst/>
          </a:prstGeom>
          <a:solidFill>
            <a:srgbClr val="16D1F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3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53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مثال: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سایش</a:t>
            </a:r>
            <a:r>
              <a:rPr lang="fa-IR" dirty="0" smtClean="0"/>
              <a:t> </a:t>
            </a:r>
            <a:r>
              <a:rPr lang="en-US" dirty="0"/>
              <a:t>2D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4" name="Picture 4" descr="wdg2th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54167"/>
            <a:ext cx="3382963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wdg2ero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982" y="2254167"/>
            <a:ext cx="3382962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94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مثال: شمارش سکه‏ها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4" name="Picture 4" descr="mon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37437"/>
            <a:ext cx="2806446" cy="212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mon1th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097" y="4337437"/>
            <a:ext cx="2806446" cy="212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mon1ero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682" y="4337437"/>
            <a:ext cx="2806446" cy="212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457" y="1379843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چگونه می‏شود تعداد سکه‏هایی را شمرد که با یکدیگر در تماس هستند؟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تصویر را دوسطحی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سپس، توسط عملگر سایش آنها را جدا نمود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58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حذف جزئیات غیرضروری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05545"/>
            <a:ext cx="897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یکی از ساده‏ترین کاربردهای سایش حذف جزئیات غیرضروری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r="66626" b="26426"/>
          <a:stretch/>
        </p:blipFill>
        <p:spPr bwMode="auto">
          <a:xfrm>
            <a:off x="168275" y="3747124"/>
            <a:ext cx="2891557" cy="29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73" r="33735" b="26426"/>
          <a:stretch/>
        </p:blipFill>
        <p:spPr bwMode="auto">
          <a:xfrm>
            <a:off x="3059832" y="3748108"/>
            <a:ext cx="2952328" cy="29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5" r="843" b="26426"/>
          <a:stretch/>
        </p:blipFill>
        <p:spPr bwMode="auto">
          <a:xfrm>
            <a:off x="6012160" y="3741015"/>
            <a:ext cx="2952328" cy="291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85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عملگر باز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باز (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opening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برای حذف جزئیات کوچک و هموار کردن محیط نواحی تعریف شده است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عملگر ناحیه‏های سفید که در احاطه پیکسل‏های سیاه هستند را حذف می‏کند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2276872"/>
                <a:ext cx="34149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276872"/>
                <a:ext cx="341497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7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fa-IR" dirty="0" smtClean="0"/>
              <a:t>باز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6" y="1484701"/>
            <a:ext cx="8224048" cy="2808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Isosceles Triangle 4"/>
          <p:cNvSpPr/>
          <p:nvPr/>
        </p:nvSpPr>
        <p:spPr>
          <a:xfrm>
            <a:off x="498608" y="1862192"/>
            <a:ext cx="2377440" cy="2404872"/>
          </a:xfrm>
          <a:prstGeom prst="triangle">
            <a:avLst/>
          </a:prstGeom>
          <a:solidFill>
            <a:schemeClr val="bg1"/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6250" y="1982324"/>
            <a:ext cx="20882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07904" y="1550276"/>
            <a:ext cx="4940802" cy="2716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homepages.inf.ed.ac.uk/rbf/HIPR2/images/art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12900"/>
            <a:ext cx="2425752" cy="237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t3opn1.gif (222Ã217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79" y="4415448"/>
            <a:ext cx="2431733" cy="23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4427984" y="5445224"/>
            <a:ext cx="144016" cy="14328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34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fa-IR" dirty="0" smtClean="0"/>
              <a:t>باز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8" y="1564283"/>
            <a:ext cx="4511612" cy="5120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356" y="1564283"/>
            <a:ext cx="4511612" cy="5120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1356" y="1564283"/>
            <a:ext cx="4511612" cy="5120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1356" y="1564283"/>
            <a:ext cx="4511612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2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ناحیه‏بندی 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218920" y="1480174"/>
            <a:ext cx="8686800" cy="52840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611560" y="2204864"/>
            <a:ext cx="2160240" cy="21602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art 5"/>
          <p:cNvSpPr/>
          <p:nvPr/>
        </p:nvSpPr>
        <p:spPr>
          <a:xfrm>
            <a:off x="4860032" y="2992962"/>
            <a:ext cx="3657600" cy="3383280"/>
          </a:xfrm>
          <a:prstGeom prst="hear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5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fa-IR" dirty="0" smtClean="0"/>
              <a:t>بسته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372136"/>
            <a:ext cx="914399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بسته (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closing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برای حذف حفره‏های کوچک و هموار کردن محیط نواحی تعریف شده است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عملگر ناحیه‏های سیاه که در احاطه پیکسل‏های سفید هستند را حذف می‏کند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6" y="4581128"/>
            <a:ext cx="7469055" cy="206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6986" y="2420888"/>
                <a:ext cx="33572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86" y="2420888"/>
                <a:ext cx="33572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69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fa-IR" dirty="0" smtClean="0"/>
              <a:t>بسته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1036" name="Picture 12" descr="closebin.gif (526Ã222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038"/>
          <a:stretch/>
        </p:blipFill>
        <p:spPr bwMode="auto">
          <a:xfrm>
            <a:off x="755577" y="1700808"/>
            <a:ext cx="3240360" cy="31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47664" y="5103813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478141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5955109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45850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6985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579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223648"/>
                  </a:ext>
                </a:extLst>
              </a:tr>
            </a:tbl>
          </a:graphicData>
        </a:graphic>
      </p:graphicFrame>
      <p:pic>
        <p:nvPicPr>
          <p:cNvPr id="11" name="Picture 12" descr="closebin.gif (526Ã222)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2"/>
          <a:stretch/>
        </p:blipFill>
        <p:spPr bwMode="auto">
          <a:xfrm>
            <a:off x="3997003" y="1700808"/>
            <a:ext cx="4130521" cy="311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7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fa-IR" dirty="0" smtClean="0"/>
              <a:t>بسته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4" name="Picture 2" descr="art4.gif (300Ã3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90" y="14701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rt4clo1.gif (300Ã3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70167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phn1.gif (510Ã384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0" y="4610210"/>
            <a:ext cx="2926080" cy="22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hn1thr1.gif (510Ã384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278" y="4610210"/>
            <a:ext cx="2926080" cy="22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phn1clo1.gif (510Ã384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416" y="4610210"/>
            <a:ext cx="2926080" cy="220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عملگرهای باز و بسته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1" r="25183" b="82673"/>
          <a:stretch/>
        </p:blipFill>
        <p:spPr bwMode="auto">
          <a:xfrm>
            <a:off x="107504" y="1556792"/>
            <a:ext cx="2554149" cy="11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425" y="2861242"/>
            <a:ext cx="604306" cy="51486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2" b="45121"/>
          <a:stretch/>
        </p:blipFill>
        <p:spPr bwMode="auto">
          <a:xfrm>
            <a:off x="3433049" y="1505466"/>
            <a:ext cx="5576014" cy="2575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8" b="2756"/>
          <a:stretch/>
        </p:blipFill>
        <p:spPr bwMode="auto">
          <a:xfrm>
            <a:off x="62390" y="3938953"/>
            <a:ext cx="5576014" cy="2919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29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عملگرهای باز و بسته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23979"/>
          <a:stretch/>
        </p:blipFill>
        <p:spPr>
          <a:xfrm>
            <a:off x="4932451" y="1798208"/>
            <a:ext cx="2922746" cy="2203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7" y="1794788"/>
            <a:ext cx="3092768" cy="22102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313" y="1794788"/>
            <a:ext cx="1190625" cy="981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r="45177"/>
          <a:stretch/>
        </p:blipFill>
        <p:spPr>
          <a:xfrm>
            <a:off x="6131358" y="4606278"/>
            <a:ext cx="2876217" cy="21859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t="26631"/>
          <a:stretch/>
        </p:blipFill>
        <p:spPr>
          <a:xfrm>
            <a:off x="3131840" y="4606278"/>
            <a:ext cx="2882265" cy="22156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16529" t="27665"/>
          <a:stretch/>
        </p:blipFill>
        <p:spPr>
          <a:xfrm>
            <a:off x="115396" y="4601077"/>
            <a:ext cx="2899191" cy="21903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014105" y="1442159"/>
                <a:ext cx="7789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4105" y="1442159"/>
                <a:ext cx="778996" cy="307777"/>
              </a:xfrm>
              <a:prstGeom prst="rect">
                <a:avLst/>
              </a:prstGeom>
              <a:blipFill>
                <a:blip r:embed="rId8"/>
                <a:stretch>
                  <a:fillRect l="-7087" r="-6299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386687" y="4214909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687" y="4214909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r="-15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875537" y="4214909"/>
                <a:ext cx="13948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⊕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537" y="4214909"/>
                <a:ext cx="1394869" cy="307777"/>
              </a:xfrm>
              <a:prstGeom prst="rect">
                <a:avLst/>
              </a:prstGeom>
              <a:blipFill>
                <a:blip r:embed="rId10"/>
                <a:stretch>
                  <a:fillRect r="-262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846" y="4210036"/>
                <a:ext cx="334501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6" y="4210036"/>
                <a:ext cx="3345018" cy="312650"/>
              </a:xfrm>
              <a:prstGeom prst="rect">
                <a:avLst/>
              </a:prstGeom>
              <a:blipFill>
                <a:blip r:embed="rId11"/>
                <a:stretch>
                  <a:fillRect r="-91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87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عملگر </a:t>
            </a:r>
            <a:r>
              <a:rPr lang="en-US" sz="6000" dirty="0" smtClean="0"/>
              <a:t>Hit-or-Miss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Hit-or-Miss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یک پردازش مورفولوژی برای تشخیص شکل یک ناحیه است و از آن برای استخراج الگویی در تصویر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تفاوت این عملگر با عملگر سایش آن است که پیکسل‏های سیاه نیز اهمیت پیدا می‏کنند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مثال، </a:t>
            </a: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Hit-or-Miss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پنجره زیر یعنی 5 عدد 1 و اطراف آنها 4 عدد صفر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92075" y="5407868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14781412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5955109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45850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69858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5579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223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50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en-US" sz="6000" dirty="0" smtClean="0"/>
              <a:t>Hit-or-Miss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4" y="4267270"/>
            <a:ext cx="3619500" cy="2537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88" y="4267270"/>
            <a:ext cx="3649980" cy="256032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90488" y="1394680"/>
            <a:ext cx="897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Hit-or-Miss</a:t>
            </a:r>
            <a:r>
              <a:rPr lang="fa-IR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8404" y="2297972"/>
                <a:ext cx="6254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4" y="2297972"/>
                <a:ext cx="625440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8404" y="3050803"/>
                <a:ext cx="53696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4" y="3050803"/>
                <a:ext cx="53696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6866" y="4949260"/>
            <a:ext cx="1356360" cy="117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2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عملگر </a:t>
            </a:r>
            <a:r>
              <a:rPr lang="en-US" sz="6000" dirty="0" smtClean="0"/>
              <a:t>Hit-or-Miss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81125"/>
            <a:ext cx="3619500" cy="25374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581125"/>
            <a:ext cx="2964180" cy="1737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129251"/>
            <a:ext cx="3611880" cy="2529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123" y="4118585"/>
            <a:ext cx="3611880" cy="2537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10588" t="6661" r="9329" b="6825"/>
          <a:stretch/>
        </p:blipFill>
        <p:spPr>
          <a:xfrm>
            <a:off x="4039902" y="3375526"/>
            <a:ext cx="468052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عنصر ساختاری </a:t>
            </a:r>
            <a:r>
              <a:rPr lang="en-US" sz="6000" dirty="0" smtClean="0"/>
              <a:t>Hit-or-Miss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83568" y="1508666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2699792" y="1508666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716016" y="1508666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67456" y="3154586"/>
                <a:ext cx="4781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456" y="3154586"/>
                <a:ext cx="47814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83680" y="3154586"/>
                <a:ext cx="4864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80" y="3154586"/>
                <a:ext cx="48641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15146" y="3154586"/>
                <a:ext cx="3446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146" y="3154586"/>
                <a:ext cx="34464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41" y="3702624"/>
            <a:ext cx="3214688" cy="31375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876" y="3715482"/>
            <a:ext cx="3201829" cy="31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9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گوشه‏ها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7170" name="Picture 2" descr="https://homepages.inf.ed.ac.uk/rbf/HIPR2/figs/hamcrn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3"/>
          <a:stretch/>
        </p:blipFill>
        <p:spPr bwMode="auto">
          <a:xfrm>
            <a:off x="827584" y="1556792"/>
            <a:ext cx="2952328" cy="284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homepages.inf.ed.ac.uk/rbf/HIPR2/figs/hamcrn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6" r="-1064"/>
          <a:stretch/>
        </p:blipFill>
        <p:spPr bwMode="auto">
          <a:xfrm>
            <a:off x="3779912" y="1556791"/>
            <a:ext cx="3888432" cy="284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854006" y="4737982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4906267" y="4737982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958528" y="4737982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0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801745" y="4737982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bg1"/>
                          </a:solidFill>
                        </a:rPr>
                        <a:t>-1</a:t>
                      </a:r>
                      <a:endParaRPr lang="en-US" sz="24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/>
                        <a:t>1</a:t>
                      </a:r>
                      <a:endParaRPr lang="en-US" sz="2400" b="0" dirty="0"/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061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مورفولوژی</a:t>
            </a:r>
            <a:endParaRPr lang="en-US" altLang="en-US" dirty="0" smtClean="0"/>
          </a:p>
        </p:txBody>
      </p:sp>
      <p:sp>
        <p:nvSpPr>
          <p:cNvPr id="583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13FA99-1806-4122-B5C2-8AE365CDF05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612" y="1363628"/>
            <a:ext cx="89757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مورفولوژی (ریخت‏شناسی) شاخه‏ای از علم زیست‏شناسی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که به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مطالعه شکل ظاهری و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ویژگی‌های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ساختاری خاص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حیوانات و گیاهان می‌پردازد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پردازش‏های مورفولوژی به ابزار و روش‏هایی گفته می‏شود که برای استخراج اجزای مفید تصویر نظیر مرزها و گوشه‏ها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عملگرهای مورفولوژی اغلب برای تصاویر باینری استفاده می‏شوند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5944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استخراج مرز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77524"/>
                <a:ext cx="8975725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مرز مجموعه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را با </a:t>
                </a:r>
                <a14:m>
                  <m:oMath xmlns:m="http://schemas.openxmlformats.org/officeDocument/2006/math">
                    <m:r>
                      <a:rPr lang="fa-I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  <m:d>
                      <m:d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نمایش می‏دهیم که از طریق رابطه زیر قابل محاسبه است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77524"/>
                <a:ext cx="8975725" cy="1323439"/>
              </a:xfrm>
              <a:prstGeom prst="rect">
                <a:avLst/>
              </a:prstGeom>
              <a:blipFill>
                <a:blip r:embed="rId3"/>
                <a:stretch>
                  <a:fillRect l="-2783" t="-922" r="-1561" b="-13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003" y="3573016"/>
            <a:ext cx="4936501" cy="2963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8404" y="2297972"/>
                <a:ext cx="38773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𝛽</m:t>
                      </m:r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m:rPr>
                                  <m:nor/>
                                </m:rPr>
                                <a:rPr lang="en-US" sz="2800" dirty="0"/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04" y="2297972"/>
                <a:ext cx="387734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8275" y="2926779"/>
                <a:ext cx="3576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a-IR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  <m:d>
                      <m:dPr>
                        <m:ctrlPr>
                          <a:rPr lang="fa-IR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𝑥𝑜𝑟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926779"/>
                <a:ext cx="35765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157568" y="5286375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705981" y="5286375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8275" y="3593222"/>
                <a:ext cx="35765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a-IR" alt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𝛽</m:t>
                    </m:r>
                    <m:d>
                      <m:dPr>
                        <m:ctrlPr>
                          <a:rPr lang="fa-IR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𝑥𝑜𝑟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593222"/>
                <a:ext cx="357655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50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استخراج </a:t>
            </a:r>
            <a:r>
              <a:rPr lang="fa-IR" dirty="0" smtClean="0"/>
              <a:t>مرز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8" y="1468441"/>
            <a:ext cx="2363077" cy="23630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2" y="4005066"/>
            <a:ext cx="2103120" cy="2103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795" y="4005064"/>
            <a:ext cx="2103120" cy="21031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788" y="4005064"/>
            <a:ext cx="2103120" cy="2103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81" y="4005064"/>
            <a:ext cx="2103120" cy="210312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2735555" y="1537855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283968" y="1537855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2083781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3454444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8001237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4478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0013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7054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-39181" y="6089041"/>
                <a:ext cx="23210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𝑥𝑜𝑟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181" y="6089041"/>
                <a:ext cx="2321085" cy="461665"/>
              </a:xfrm>
              <a:prstGeom prst="rect">
                <a:avLst/>
              </a:prstGeom>
              <a:blipFill>
                <a:blip r:embed="rId8"/>
                <a:stretch>
                  <a:fillRect l="-789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257598" y="6109897"/>
                <a:ext cx="2418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𝑥𝑜𝑟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598" y="6109897"/>
                <a:ext cx="2418675" cy="461665"/>
              </a:xfrm>
              <a:prstGeom prst="rect">
                <a:avLst/>
              </a:prstGeom>
              <a:blipFill>
                <a:blip r:embed="rId9"/>
                <a:stretch>
                  <a:fillRect l="-504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4560805" y="6130753"/>
                <a:ext cx="238372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𝑥𝑜𝑟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⊝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0805" y="6130753"/>
                <a:ext cx="2383729" cy="461665"/>
              </a:xfrm>
              <a:prstGeom prst="rect">
                <a:avLst/>
              </a:prstGeom>
              <a:blipFill>
                <a:blip r:embed="rId10"/>
                <a:stretch>
                  <a:fillRect l="-51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6864012" y="6129040"/>
                <a:ext cx="241867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𝑥𝑜𝑟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⊝</m:t>
                        </m:r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dirty="0"/>
                          <m:t> </m:t>
                        </m:r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12" y="6129040"/>
                <a:ext cx="2418675" cy="461665"/>
              </a:xfrm>
              <a:prstGeom prst="rect">
                <a:avLst/>
              </a:prstGeom>
              <a:blipFill>
                <a:blip r:embed="rId11"/>
                <a:stretch>
                  <a:fillRect l="-756"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04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پر کردن حفره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63628"/>
            <a:ext cx="89757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 کردن هر حفره معادل با استخراج اجزاء متصل سیاه‏رنگ داخل هر مرز و سفید کردن پیکسل‏های مربوطه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عنوان یک روش ساده می‏توان با یک نقطه داخل مرز مورد نظر شروع کرد و ناحیه متصل به آن را از طریق گسترش افزایش داد تا به مرز برسد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r="26926"/>
          <a:stretch/>
        </p:blipFill>
        <p:spPr>
          <a:xfrm>
            <a:off x="2009701" y="4360195"/>
            <a:ext cx="1512168" cy="24706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7" r="26747"/>
          <a:stretch/>
        </p:blipFill>
        <p:spPr>
          <a:xfrm>
            <a:off x="168275" y="4360721"/>
            <a:ext cx="1512168" cy="2479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51127" y="4699417"/>
                <a:ext cx="36375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27" y="4699417"/>
                <a:ext cx="363753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65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پر کردن </a:t>
            </a:r>
            <a:r>
              <a:rPr lang="fa-IR" dirty="0" smtClean="0"/>
              <a:t>حفره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8" y="1412776"/>
            <a:ext cx="1709928" cy="2690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601" y="1437928"/>
            <a:ext cx="1693164" cy="2665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802" y="1565537"/>
            <a:ext cx="745998" cy="7459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107" y="1404394"/>
            <a:ext cx="1709928" cy="27073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1397" y="1381181"/>
            <a:ext cx="1726692" cy="2732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69" y="4169664"/>
            <a:ext cx="1701546" cy="27073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2180" y="4164549"/>
            <a:ext cx="1684782" cy="2707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4139" y="4181444"/>
            <a:ext cx="1709928" cy="269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1245" y="4185635"/>
            <a:ext cx="1684782" cy="26906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rot="5400000">
                <a:off x="6850033" y="4241646"/>
                <a:ext cx="363753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d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850033" y="4241646"/>
                <a:ext cx="3637534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449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اسکلت یک 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168275" y="1557338"/>
                <a:ext cx="8788400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اسکلت ناحیه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با نماد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𝑆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نشان داده می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‎شود و به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معنای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باریک کردن الگو به نحوی است که شکل کلی الگو از بین نرود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275" y="1557338"/>
                <a:ext cx="8788400" cy="1323439"/>
              </a:xfrm>
              <a:prstGeom prst="rect">
                <a:avLst/>
              </a:prstGeom>
              <a:blipFill>
                <a:blip r:embed="rId2"/>
                <a:stretch>
                  <a:fillRect l="-2845" t="-459" r="-1666" b="-128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4026213"/>
            <a:ext cx="32766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4025835"/>
            <a:ext cx="327705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اسکلت یک </a:t>
            </a:r>
            <a:r>
              <a:rPr lang="fa-IR" dirty="0" smtClean="0"/>
              <a:t>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73" b="49313"/>
          <a:stretch/>
        </p:blipFill>
        <p:spPr bwMode="auto">
          <a:xfrm>
            <a:off x="190500" y="4386122"/>
            <a:ext cx="2195736" cy="23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76" b="-699"/>
          <a:stretch/>
        </p:blipFill>
        <p:spPr bwMode="auto">
          <a:xfrm>
            <a:off x="4581972" y="4394820"/>
            <a:ext cx="438912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ChangeArrowheads="1"/>
              </p:cNvSpPr>
              <p:nvPr/>
            </p:nvSpPr>
            <p:spPr bwMode="auto">
              <a:xfrm>
                <a:off x="74457" y="1340768"/>
                <a:ext cx="8975725" cy="2554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𝑧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نقطه از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𝑆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a-I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نیز بزرگترین دایره درون ناحیه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مرکز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𝑧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باشد، نمی‏توان دایره بزرگتری (نه لزوما به مرکز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𝑧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 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a-I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را شامل شده و درون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دایره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a-IR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d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𝐷</m:t>
                            </m:r>
                          </m:e>
                        </m:d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مرز ناحیه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را حداقل در دو نقطه لمس می‏کند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40768"/>
                <a:ext cx="8975725" cy="2554545"/>
              </a:xfrm>
              <a:prstGeom prst="rect">
                <a:avLst/>
              </a:prstGeom>
              <a:blipFill>
                <a:blip r:embed="rId4"/>
                <a:stretch>
                  <a:fillRect l="-2783" t="-477" r="-1561" b="-6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19" b="49313"/>
          <a:stretch/>
        </p:blipFill>
        <p:spPr bwMode="auto">
          <a:xfrm>
            <a:off x="2386236" y="4394820"/>
            <a:ext cx="2233214" cy="230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006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اسکلت یک </a:t>
            </a:r>
            <a:r>
              <a:rPr lang="fa-IR" dirty="0" smtClean="0"/>
              <a:t>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ChangeArrowheads="1"/>
              </p:cNvSpPr>
              <p:nvPr/>
            </p:nvSpPr>
            <p:spPr bwMode="auto">
              <a:xfrm>
                <a:off x="168275" y="1557338"/>
                <a:ext cx="8788400" cy="4401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رابطه اسکلت ناحیه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: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 rtl="1">
                  <a:lnSpc>
                    <a:spcPct val="125000"/>
                  </a:lnSpc>
                  <a:spcBef>
                    <a:spcPct val="0"/>
                  </a:spcBef>
                  <a:buNone/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275" y="1557338"/>
                <a:ext cx="8788400" cy="4401205"/>
              </a:xfrm>
              <a:prstGeom prst="rect">
                <a:avLst/>
              </a:prstGeom>
              <a:blipFill>
                <a:blip r:embed="rId3"/>
                <a:stretch>
                  <a:fillRect t="-139" r="-16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0851" y="1903110"/>
                <a:ext cx="2838085" cy="121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1" y="1903110"/>
                <a:ext cx="2838085" cy="1218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0851" y="3356048"/>
                <a:ext cx="54232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1" y="3356048"/>
                <a:ext cx="542321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8275" y="4148242"/>
                <a:ext cx="54320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d>
                            <m:dPr>
                              <m:beg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⊝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4148242"/>
                <a:ext cx="543200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68275" y="4940436"/>
                <a:ext cx="43154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⊝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4940436"/>
                <a:ext cx="431541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80851" y="5605466"/>
                <a:ext cx="3213508" cy="12187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51" y="5605466"/>
                <a:ext cx="3213508" cy="121879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79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اسکلت یک </a:t>
            </a:r>
            <a:r>
              <a:rPr lang="fa-IR" dirty="0" smtClean="0"/>
              <a:t>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755576" y="1730182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555776" y="1730182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355976" y="1731348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755576" y="3458344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2555776" y="3458344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355976" y="3459510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55576" y="5185340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2555776" y="5185340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4355976" y="5186506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6150841" y="5185340"/>
          <a:ext cx="164592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880">
                  <a:extLst>
                    <a:ext uri="{9D8B030D-6E8A-4147-A177-3AD203B41FA5}">
                      <a16:colId xmlns:a16="http://schemas.microsoft.com/office/drawing/2014/main" val="117927613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54767186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775319762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9673357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226453179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626902624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3858321157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1857816545"/>
                    </a:ext>
                  </a:extLst>
                </a:gridCol>
                <a:gridCol w="182880">
                  <a:extLst>
                    <a:ext uri="{9D8B030D-6E8A-4147-A177-3AD203B41FA5}">
                      <a16:colId xmlns:a16="http://schemas.microsoft.com/office/drawing/2014/main" val="282772660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28546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742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86787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97260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1096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8607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01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339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</a:pPr>
                      <a:endParaRPr lang="en-US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636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01199" y="1378708"/>
                <a:ext cx="2190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9" y="1378708"/>
                <a:ext cx="219099" cy="307777"/>
              </a:xfrm>
              <a:prstGeom prst="rect">
                <a:avLst/>
              </a:prstGeom>
              <a:blipFill>
                <a:blip r:embed="rId3"/>
                <a:stretch>
                  <a:fillRect l="-25000" r="-22222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13371" y="1378708"/>
                <a:ext cx="9200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71" y="1378708"/>
                <a:ext cx="920060" cy="307777"/>
              </a:xfrm>
              <a:prstGeom prst="rect">
                <a:avLst/>
              </a:prstGeom>
              <a:blipFill>
                <a:blip r:embed="rId4"/>
                <a:stretch>
                  <a:fillRect l="-5960" r="-4636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518436" y="1332542"/>
                <a:ext cx="17205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⊝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∘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436" y="1332542"/>
                <a:ext cx="1720599" cy="400110"/>
              </a:xfrm>
              <a:prstGeom prst="rect">
                <a:avLst/>
              </a:prstGeom>
              <a:blipFill>
                <a:blip r:embed="rId5"/>
                <a:stretch>
                  <a:fillRect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735225" y="1298556"/>
                <a:ext cx="8874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5225" y="1298556"/>
                <a:ext cx="887422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6378674" y="4092838"/>
                <a:ext cx="1294778" cy="9629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⋃"/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674" y="4092838"/>
                <a:ext cx="1294778" cy="9629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07099" y="2399253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a-IR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099" y="2399253"/>
                <a:ext cx="213199" cy="307777"/>
              </a:xfrm>
              <a:prstGeom prst="rect">
                <a:avLst/>
              </a:prstGeom>
              <a:blipFill>
                <a:blip r:embed="rId8"/>
                <a:stretch>
                  <a:fillRect l="-25714" r="-2285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01199" y="4127415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9" y="4127415"/>
                <a:ext cx="213199" cy="307777"/>
              </a:xfrm>
              <a:prstGeom prst="rect">
                <a:avLst/>
              </a:prstGeom>
              <a:blipFill>
                <a:blip r:embed="rId9"/>
                <a:stretch>
                  <a:fillRect l="-22857" r="-2571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01198" y="5854411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98" y="5854411"/>
                <a:ext cx="213199" cy="307777"/>
              </a:xfrm>
              <a:prstGeom prst="rect">
                <a:avLst/>
              </a:prstGeom>
              <a:blipFill>
                <a:blip r:embed="rId10"/>
                <a:stretch>
                  <a:fillRect l="-22857" r="-25714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0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4" grpId="0"/>
      <p:bldP spid="25" grpId="0"/>
      <p:bldP spid="26" grpId="0"/>
      <p:bldP spid="2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اسکلت یک </a:t>
            </a:r>
            <a:r>
              <a:rPr lang="fa-IR" dirty="0" smtClean="0"/>
              <a:t>ناحیه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1026" name="Picture 2" descr="http://homepages.inf.ed.ac.uk/rbf/HIPR2/images/art5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91481" y="1547438"/>
            <a:ext cx="2438400" cy="2438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homepages.inf.ed.ac.uk/rbf/HIPR2/images/art5skl1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131840" y="1547438"/>
            <a:ext cx="2438400" cy="2438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t6.gif (256Ã256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1" y="425484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t6skl1.gif (256Ã256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5484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rt7.gif (256Ã256)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1" y="425484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rt7skl1.gif (256Ã256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5261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wdg2thr3.gif (507Ã384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09" y="1538193"/>
            <a:ext cx="3231656" cy="244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dg2skl1.gif (507Ã384)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009" y="4247204"/>
            <a:ext cx="3227832" cy="24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rt5cha1.gif (256Ã256)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1" y="425261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rt5ske3.gif (256Ã256)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5261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art5noi1.gif (256Ã256)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81" y="42503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rt5ske5.gif (256Ã256)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651" y="425261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05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تصاویر 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4170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تصاویر رنگ می‏توان عملگرهای مورفولوژی را در هر کانال به طور مجزا انجام داد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یک تصویر سطح خاکستری، عملگر مورفولوژی گسترش به صورت زیر تعریف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سایش برای تصاویر سطح خاکستری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122" name="Picture 2" descr="\texttt{dst} (x,y) =  \max _{(x',y'):  \, \texttt{element} (x',y') \ne0 } \texttt{src} (x+x',y+y'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4" y="4173879"/>
            <a:ext cx="8024762" cy="6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\texttt{dst} (x,y) =  \min _{(x',y'):  \, \texttt{element} (x',y') \ne0 } \texttt{src} (x+x',y+y'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94" y="5772662"/>
            <a:ext cx="8024762" cy="64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40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نظریه مجموعه‏ها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78486"/>
                <a:ext cx="8975725" cy="49859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مجموعه در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𝑍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p>
                    </m:sSup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عنصر از این مجموعه باشد، از نماد زیر استفاده می‏کنیم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و اگر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عنصر از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نباشد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مجموعه بدون عضو، مجموعه تهی نامیده می‏شود با نماد </a:t>
                </a:r>
                <a14:m>
                  <m:oMath xmlns:m="http://schemas.openxmlformats.org/officeDocument/2006/math">
                    <m:r>
                      <a:rPr lang="fa-I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∅</m:t>
                    </m:r>
                  </m:oMath>
                </a14:m>
                <a:endParaRPr lang="fa-IR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اگر تمام عناصر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در مجموعه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وجود داشته باشند، در آنصورت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زیرمجموعه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است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78486"/>
                <a:ext cx="8975725" cy="4985980"/>
              </a:xfrm>
              <a:prstGeom prst="rect">
                <a:avLst/>
              </a:prstGeom>
              <a:blipFill>
                <a:blip r:embed="rId3"/>
                <a:stretch>
                  <a:fillRect l="-2851" t="-244" r="-1561" b="-34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188" y="2449890"/>
                <a:ext cx="963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8" y="2449890"/>
                <a:ext cx="96366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188" y="3631654"/>
                <a:ext cx="9636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8" y="3631654"/>
                <a:ext cx="96366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8275" y="6021256"/>
                <a:ext cx="10430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6021256"/>
                <a:ext cx="104304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79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گسترش سطح خاکستری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32" y="1731268"/>
            <a:ext cx="5184576" cy="49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گسترش و فرسایش 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576686"/>
            <a:ext cx="2926080" cy="30967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564904"/>
            <a:ext cx="2926080" cy="30967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7" y="2564904"/>
            <a:ext cx="2926080" cy="30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4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گسترش و فرسایش رنگی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62030"/>
            <a:ext cx="292608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650248"/>
            <a:ext cx="2926080" cy="29260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27" y="2650248"/>
            <a:ext cx="292608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07499" y="4513845"/>
            <a:ext cx="2808316" cy="2244917"/>
          </a:xfrm>
          <a:custGeom>
            <a:avLst/>
            <a:gdLst>
              <a:gd name="connsiteX0" fmla="*/ 1112755 w 2808316"/>
              <a:gd name="connsiteY0" fmla="*/ 0 h 2244917"/>
              <a:gd name="connsiteX1" fmla="*/ 1455455 w 2808316"/>
              <a:gd name="connsiteY1" fmla="*/ 367947 h 2244917"/>
              <a:gd name="connsiteX2" fmla="*/ 2005111 w 2808316"/>
              <a:gd name="connsiteY2" fmla="*/ 367946 h 2244917"/>
              <a:gd name="connsiteX3" fmla="*/ 1964412 w 2808316"/>
              <a:gd name="connsiteY3" fmla="*/ 520624 h 2244917"/>
              <a:gd name="connsiteX4" fmla="*/ 2051303 w 2808316"/>
              <a:gd name="connsiteY4" fmla="*/ 527642 h 2244917"/>
              <a:gd name="connsiteX5" fmla="*/ 2626277 w 2808316"/>
              <a:gd name="connsiteY5" fmla="*/ 859737 h 2244917"/>
              <a:gd name="connsiteX6" fmla="*/ 2625440 w 2808316"/>
              <a:gd name="connsiteY6" fmla="*/ 1902865 h 2244917"/>
              <a:gd name="connsiteX7" fmla="*/ 1639180 w 2808316"/>
              <a:gd name="connsiteY7" fmla="*/ 2205365 h 2244917"/>
              <a:gd name="connsiteX8" fmla="*/ 1908218 w 2808316"/>
              <a:gd name="connsiteY8" fmla="*/ 1380770 h 2244917"/>
              <a:gd name="connsiteX9" fmla="*/ 1774273 w 2808316"/>
              <a:gd name="connsiteY9" fmla="*/ 1380770 h 2244917"/>
              <a:gd name="connsiteX10" fmla="*/ 1730283 w 2808316"/>
              <a:gd name="connsiteY10" fmla="*/ 1398908 h 2244917"/>
              <a:gd name="connsiteX11" fmla="*/ 1607971 w 2808316"/>
              <a:gd name="connsiteY11" fmla="*/ 1857732 h 2244917"/>
              <a:gd name="connsiteX12" fmla="*/ 1112755 w 2808316"/>
              <a:gd name="connsiteY12" fmla="*/ 1653534 h 2244917"/>
              <a:gd name="connsiteX13" fmla="*/ 617538 w 2808316"/>
              <a:gd name="connsiteY13" fmla="*/ 1857732 h 2244917"/>
              <a:gd name="connsiteX14" fmla="*/ 495226 w 2808316"/>
              <a:gd name="connsiteY14" fmla="*/ 1398908 h 2244917"/>
              <a:gd name="connsiteX15" fmla="*/ 0 w 2808316"/>
              <a:gd name="connsiteY15" fmla="*/ 1194713 h 2244917"/>
              <a:gd name="connsiteX16" fmla="*/ 342706 w 2808316"/>
              <a:gd name="connsiteY16" fmla="*/ 826769 h 2244917"/>
              <a:gd name="connsiteX17" fmla="*/ 220398 w 2808316"/>
              <a:gd name="connsiteY17" fmla="*/ 367946 h 2244917"/>
              <a:gd name="connsiteX18" fmla="*/ 770054 w 2808316"/>
              <a:gd name="connsiteY18" fmla="*/ 367947 h 2244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808316" h="2244917">
                <a:moveTo>
                  <a:pt x="1112755" y="0"/>
                </a:moveTo>
                <a:lnTo>
                  <a:pt x="1455455" y="367947"/>
                </a:lnTo>
                <a:lnTo>
                  <a:pt x="2005111" y="367946"/>
                </a:lnTo>
                <a:lnTo>
                  <a:pt x="1964412" y="520624"/>
                </a:lnTo>
                <a:lnTo>
                  <a:pt x="2051303" y="527642"/>
                </a:lnTo>
                <a:cubicBezTo>
                  <a:pt x="2275469" y="562349"/>
                  <a:pt x="2483187" y="677999"/>
                  <a:pt x="2626277" y="859737"/>
                </a:cubicBezTo>
                <a:cubicBezTo>
                  <a:pt x="2869307" y="1168409"/>
                  <a:pt x="2868965" y="1594552"/>
                  <a:pt x="2625440" y="1902865"/>
                </a:cubicBezTo>
                <a:cubicBezTo>
                  <a:pt x="2396044" y="2193290"/>
                  <a:pt x="2001488" y="2314306"/>
                  <a:pt x="1639180" y="2205365"/>
                </a:cubicBezTo>
                <a:lnTo>
                  <a:pt x="1908218" y="1380770"/>
                </a:lnTo>
                <a:lnTo>
                  <a:pt x="1774273" y="1380770"/>
                </a:lnTo>
                <a:lnTo>
                  <a:pt x="1730283" y="1398908"/>
                </a:lnTo>
                <a:lnTo>
                  <a:pt x="1607971" y="1857732"/>
                </a:lnTo>
                <a:lnTo>
                  <a:pt x="1112755" y="1653534"/>
                </a:lnTo>
                <a:lnTo>
                  <a:pt x="617538" y="1857732"/>
                </a:lnTo>
                <a:lnTo>
                  <a:pt x="495226" y="1398908"/>
                </a:lnTo>
                <a:lnTo>
                  <a:pt x="0" y="1194713"/>
                </a:lnTo>
                <a:lnTo>
                  <a:pt x="342706" y="826769"/>
                </a:lnTo>
                <a:lnTo>
                  <a:pt x="220398" y="367946"/>
                </a:lnTo>
                <a:lnTo>
                  <a:pt x="770054" y="367947"/>
                </a:lnTo>
                <a:close/>
              </a:path>
            </a:pathLst>
          </a:cu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115833" y="5014214"/>
            <a:ext cx="1217391" cy="864147"/>
          </a:xfrm>
          <a:custGeom>
            <a:avLst/>
            <a:gdLst>
              <a:gd name="connsiteX0" fmla="*/ 907096 w 1217391"/>
              <a:gd name="connsiteY0" fmla="*/ 27 h 864147"/>
              <a:gd name="connsiteX1" fmla="*/ 956294 w 1217391"/>
              <a:gd name="connsiteY1" fmla="*/ 4001 h 864147"/>
              <a:gd name="connsiteX2" fmla="*/ 874685 w 1217391"/>
              <a:gd name="connsiteY2" fmla="*/ 310146 h 864147"/>
              <a:gd name="connsiteX3" fmla="*/ 1217391 w 1217391"/>
              <a:gd name="connsiteY3" fmla="*/ 678090 h 864147"/>
              <a:gd name="connsiteX4" fmla="*/ 766155 w 1217391"/>
              <a:gd name="connsiteY4" fmla="*/ 864147 h 864147"/>
              <a:gd name="connsiteX5" fmla="*/ 0 w 1217391"/>
              <a:gd name="connsiteY5" fmla="*/ 864147 h 864147"/>
              <a:gd name="connsiteX6" fmla="*/ 632327 w 1217391"/>
              <a:gd name="connsiteY6" fmla="*/ 39174 h 864147"/>
              <a:gd name="connsiteX7" fmla="*/ 907096 w 1217391"/>
              <a:gd name="connsiteY7" fmla="*/ 27 h 864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7391" h="864147">
                <a:moveTo>
                  <a:pt x="907096" y="27"/>
                </a:moveTo>
                <a:lnTo>
                  <a:pt x="956294" y="4001"/>
                </a:lnTo>
                <a:lnTo>
                  <a:pt x="874685" y="310146"/>
                </a:lnTo>
                <a:lnTo>
                  <a:pt x="1217391" y="678090"/>
                </a:lnTo>
                <a:lnTo>
                  <a:pt x="766155" y="864147"/>
                </a:lnTo>
                <a:lnTo>
                  <a:pt x="0" y="864147"/>
                </a:lnTo>
                <a:cubicBezTo>
                  <a:pt x="0" y="485943"/>
                  <a:pt x="256202" y="151686"/>
                  <a:pt x="632327" y="39174"/>
                </a:cubicBezTo>
                <a:cubicBezTo>
                  <a:pt x="722951" y="12065"/>
                  <a:pt x="815569" y="-667"/>
                  <a:pt x="907096" y="27"/>
                </a:cubicBezTo>
                <a:close/>
              </a:path>
            </a:pathLst>
          </a:cu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نظریه مجموعه‏ها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78486"/>
                <a:ext cx="8975725" cy="34009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اجتماع مجموعه‏های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شامل تمام عناصر این دو مجموعه است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4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اشتراک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مجموعه‏های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تنها شامل عناصر مشترک در دو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مجموعه است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78486"/>
                <a:ext cx="8975725" cy="3400931"/>
              </a:xfrm>
              <a:prstGeom prst="rect">
                <a:avLst/>
              </a:prstGeom>
              <a:blipFill>
                <a:blip r:embed="rId3"/>
                <a:stretch>
                  <a:fillRect l="-2716" t="-358" r="-1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188" y="2204864"/>
                <a:ext cx="16784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∪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8" y="2204864"/>
                <a:ext cx="167840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7-Point Star 4"/>
          <p:cNvSpPr/>
          <p:nvPr/>
        </p:nvSpPr>
        <p:spPr>
          <a:xfrm>
            <a:off x="107503" y="4496502"/>
            <a:ext cx="2225497" cy="1857722"/>
          </a:xfrm>
          <a:prstGeom prst="star7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e 9"/>
          <p:cNvSpPr/>
          <p:nvPr/>
        </p:nvSpPr>
        <p:spPr>
          <a:xfrm rot="10800000">
            <a:off x="1115615" y="5013176"/>
            <a:ext cx="1800200" cy="1728192"/>
          </a:xfrm>
          <a:prstGeom prst="pie">
            <a:avLst>
              <a:gd name="adj1" fmla="val 0"/>
              <a:gd name="adj2" fmla="val 172841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5897" y="3588663"/>
                <a:ext cx="17068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" y="3588663"/>
                <a:ext cx="170681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1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7" grpId="0" animBg="1"/>
      <p:bldP spid="6" grpId="0"/>
      <p:bldP spid="5" grpId="0" animBg="1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4649966" y="4310001"/>
            <a:ext cx="2005111" cy="1857732"/>
          </a:xfrm>
          <a:custGeom>
            <a:avLst/>
            <a:gdLst>
              <a:gd name="connsiteX0" fmla="*/ 1112755 w 2005111"/>
              <a:gd name="connsiteY0" fmla="*/ 0 h 1857732"/>
              <a:gd name="connsiteX1" fmla="*/ 1455455 w 2005111"/>
              <a:gd name="connsiteY1" fmla="*/ 367947 h 1857732"/>
              <a:gd name="connsiteX2" fmla="*/ 2005111 w 2005111"/>
              <a:gd name="connsiteY2" fmla="*/ 367946 h 1857732"/>
              <a:gd name="connsiteX3" fmla="*/ 1964412 w 2005111"/>
              <a:gd name="connsiteY3" fmla="*/ 520624 h 1857732"/>
              <a:gd name="connsiteX4" fmla="*/ 1915214 w 2005111"/>
              <a:gd name="connsiteY4" fmla="*/ 516650 h 1857732"/>
              <a:gd name="connsiteX5" fmla="*/ 1640445 w 2005111"/>
              <a:gd name="connsiteY5" fmla="*/ 555797 h 1857732"/>
              <a:gd name="connsiteX6" fmla="*/ 1008118 w 2005111"/>
              <a:gd name="connsiteY6" fmla="*/ 1380770 h 1857732"/>
              <a:gd name="connsiteX7" fmla="*/ 1774273 w 2005111"/>
              <a:gd name="connsiteY7" fmla="*/ 1380770 h 1857732"/>
              <a:gd name="connsiteX8" fmla="*/ 1730283 w 2005111"/>
              <a:gd name="connsiteY8" fmla="*/ 1398908 h 1857732"/>
              <a:gd name="connsiteX9" fmla="*/ 1607971 w 2005111"/>
              <a:gd name="connsiteY9" fmla="*/ 1857732 h 1857732"/>
              <a:gd name="connsiteX10" fmla="*/ 1112755 w 2005111"/>
              <a:gd name="connsiteY10" fmla="*/ 1653534 h 1857732"/>
              <a:gd name="connsiteX11" fmla="*/ 617538 w 2005111"/>
              <a:gd name="connsiteY11" fmla="*/ 1857732 h 1857732"/>
              <a:gd name="connsiteX12" fmla="*/ 495226 w 2005111"/>
              <a:gd name="connsiteY12" fmla="*/ 1398908 h 1857732"/>
              <a:gd name="connsiteX13" fmla="*/ 0 w 2005111"/>
              <a:gd name="connsiteY13" fmla="*/ 1194713 h 1857732"/>
              <a:gd name="connsiteX14" fmla="*/ 342706 w 2005111"/>
              <a:gd name="connsiteY14" fmla="*/ 826769 h 1857732"/>
              <a:gd name="connsiteX15" fmla="*/ 220398 w 2005111"/>
              <a:gd name="connsiteY15" fmla="*/ 367946 h 1857732"/>
              <a:gd name="connsiteX16" fmla="*/ 770054 w 2005111"/>
              <a:gd name="connsiteY16" fmla="*/ 367947 h 185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05111" h="1857732">
                <a:moveTo>
                  <a:pt x="1112755" y="0"/>
                </a:moveTo>
                <a:lnTo>
                  <a:pt x="1455455" y="367947"/>
                </a:lnTo>
                <a:lnTo>
                  <a:pt x="2005111" y="367946"/>
                </a:lnTo>
                <a:lnTo>
                  <a:pt x="1964412" y="520624"/>
                </a:lnTo>
                <a:lnTo>
                  <a:pt x="1915214" y="516650"/>
                </a:lnTo>
                <a:cubicBezTo>
                  <a:pt x="1823687" y="515956"/>
                  <a:pt x="1731069" y="528688"/>
                  <a:pt x="1640445" y="555797"/>
                </a:cubicBezTo>
                <a:cubicBezTo>
                  <a:pt x="1264320" y="668309"/>
                  <a:pt x="1008118" y="1002566"/>
                  <a:pt x="1008118" y="1380770"/>
                </a:cubicBezTo>
                <a:lnTo>
                  <a:pt x="1774273" y="1380770"/>
                </a:lnTo>
                <a:lnTo>
                  <a:pt x="1730283" y="1398908"/>
                </a:lnTo>
                <a:lnTo>
                  <a:pt x="1607971" y="1857732"/>
                </a:lnTo>
                <a:lnTo>
                  <a:pt x="1112755" y="1653534"/>
                </a:lnTo>
                <a:lnTo>
                  <a:pt x="617538" y="1857732"/>
                </a:lnTo>
                <a:lnTo>
                  <a:pt x="495226" y="1398908"/>
                </a:lnTo>
                <a:lnTo>
                  <a:pt x="0" y="1194713"/>
                </a:lnTo>
                <a:lnTo>
                  <a:pt x="342706" y="826769"/>
                </a:lnTo>
                <a:lnTo>
                  <a:pt x="220398" y="367946"/>
                </a:lnTo>
                <a:lnTo>
                  <a:pt x="770054" y="367947"/>
                </a:lnTo>
                <a:close/>
              </a:path>
            </a:pathLst>
          </a:cu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04019" y="4310001"/>
            <a:ext cx="3816424" cy="2448272"/>
          </a:xfrm>
          <a:custGeom>
            <a:avLst/>
            <a:gdLst>
              <a:gd name="connsiteX0" fmla="*/ 1404266 w 3816424"/>
              <a:gd name="connsiteY0" fmla="*/ 239597 h 2448272"/>
              <a:gd name="connsiteX1" fmla="*/ 1061565 w 3816424"/>
              <a:gd name="connsiteY1" fmla="*/ 607544 h 2448272"/>
              <a:gd name="connsiteX2" fmla="*/ 511909 w 3816424"/>
              <a:gd name="connsiteY2" fmla="*/ 607543 h 2448272"/>
              <a:gd name="connsiteX3" fmla="*/ 634217 w 3816424"/>
              <a:gd name="connsiteY3" fmla="*/ 1066366 h 2448272"/>
              <a:gd name="connsiteX4" fmla="*/ 291511 w 3816424"/>
              <a:gd name="connsiteY4" fmla="*/ 1434310 h 2448272"/>
              <a:gd name="connsiteX5" fmla="*/ 786737 w 3816424"/>
              <a:gd name="connsiteY5" fmla="*/ 1638505 h 2448272"/>
              <a:gd name="connsiteX6" fmla="*/ 909049 w 3816424"/>
              <a:gd name="connsiteY6" fmla="*/ 2097329 h 2448272"/>
              <a:gd name="connsiteX7" fmla="*/ 1404266 w 3816424"/>
              <a:gd name="connsiteY7" fmla="*/ 1893131 h 2448272"/>
              <a:gd name="connsiteX8" fmla="*/ 1899482 w 3816424"/>
              <a:gd name="connsiteY8" fmla="*/ 2097329 h 2448272"/>
              <a:gd name="connsiteX9" fmla="*/ 2021794 w 3816424"/>
              <a:gd name="connsiteY9" fmla="*/ 1638505 h 2448272"/>
              <a:gd name="connsiteX10" fmla="*/ 2517020 w 3816424"/>
              <a:gd name="connsiteY10" fmla="*/ 1434310 h 2448272"/>
              <a:gd name="connsiteX11" fmla="*/ 2174314 w 3816424"/>
              <a:gd name="connsiteY11" fmla="*/ 1066366 h 2448272"/>
              <a:gd name="connsiteX12" fmla="*/ 2296622 w 3816424"/>
              <a:gd name="connsiteY12" fmla="*/ 607543 h 2448272"/>
              <a:gd name="connsiteX13" fmla="*/ 1746966 w 3816424"/>
              <a:gd name="connsiteY13" fmla="*/ 607544 h 2448272"/>
              <a:gd name="connsiteX14" fmla="*/ 0 w 3816424"/>
              <a:gd name="connsiteY14" fmla="*/ 0 h 2448272"/>
              <a:gd name="connsiteX15" fmla="*/ 3816424 w 3816424"/>
              <a:gd name="connsiteY15" fmla="*/ 0 h 2448272"/>
              <a:gd name="connsiteX16" fmla="*/ 3816424 w 3816424"/>
              <a:gd name="connsiteY16" fmla="*/ 2448272 h 2448272"/>
              <a:gd name="connsiteX17" fmla="*/ 0 w 3816424"/>
              <a:gd name="connsiteY17" fmla="*/ 2448272 h 2448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816424" h="2448272">
                <a:moveTo>
                  <a:pt x="1404266" y="239597"/>
                </a:moveTo>
                <a:lnTo>
                  <a:pt x="1061565" y="607544"/>
                </a:lnTo>
                <a:lnTo>
                  <a:pt x="511909" y="607543"/>
                </a:lnTo>
                <a:lnTo>
                  <a:pt x="634217" y="1066366"/>
                </a:lnTo>
                <a:lnTo>
                  <a:pt x="291511" y="1434310"/>
                </a:lnTo>
                <a:lnTo>
                  <a:pt x="786737" y="1638505"/>
                </a:lnTo>
                <a:lnTo>
                  <a:pt x="909049" y="2097329"/>
                </a:lnTo>
                <a:lnTo>
                  <a:pt x="1404266" y="1893131"/>
                </a:lnTo>
                <a:lnTo>
                  <a:pt x="1899482" y="2097329"/>
                </a:lnTo>
                <a:lnTo>
                  <a:pt x="2021794" y="1638505"/>
                </a:lnTo>
                <a:lnTo>
                  <a:pt x="2517020" y="1434310"/>
                </a:lnTo>
                <a:lnTo>
                  <a:pt x="2174314" y="1066366"/>
                </a:lnTo>
                <a:lnTo>
                  <a:pt x="2296622" y="607543"/>
                </a:lnTo>
                <a:lnTo>
                  <a:pt x="1746966" y="607544"/>
                </a:lnTo>
                <a:close/>
                <a:moveTo>
                  <a:pt x="0" y="0"/>
                </a:moveTo>
                <a:lnTo>
                  <a:pt x="3816424" y="0"/>
                </a:lnTo>
                <a:lnTo>
                  <a:pt x="3816424" y="2448272"/>
                </a:lnTo>
                <a:lnTo>
                  <a:pt x="0" y="244827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نظریه مجموعه‏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99240"/>
                <a:ext cx="8975725" cy="3170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مکمل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شامل تمام عناصری است که در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وجود ندارند و با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نشان داده می‏شود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تفاضل مجموعه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از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شامل عناصری از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است که در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وجود ندارند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99240"/>
                <a:ext cx="8975725" cy="3170099"/>
              </a:xfrm>
              <a:prstGeom prst="rect">
                <a:avLst/>
              </a:prstGeom>
              <a:blipFill>
                <a:blip r:embed="rId2"/>
                <a:stretch>
                  <a:fillRect l="-2851" t="-385" r="-1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7-Point Star 4"/>
          <p:cNvSpPr/>
          <p:nvPr/>
        </p:nvSpPr>
        <p:spPr>
          <a:xfrm>
            <a:off x="395536" y="4552413"/>
            <a:ext cx="2225497" cy="1857722"/>
          </a:xfrm>
          <a:prstGeom prst="star7">
            <a:avLst/>
          </a:prstGeom>
          <a:solidFill>
            <a:srgbClr val="7DC4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019" y="4312816"/>
            <a:ext cx="3816424" cy="2448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5897" y="3588663"/>
                <a:ext cx="25076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∩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897" y="3588663"/>
                <a:ext cx="250767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7-Point Star 12"/>
          <p:cNvSpPr/>
          <p:nvPr/>
        </p:nvSpPr>
        <p:spPr>
          <a:xfrm>
            <a:off x="4649966" y="4310001"/>
            <a:ext cx="2225497" cy="1857722"/>
          </a:xfrm>
          <a:prstGeom prst="star7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e 13"/>
          <p:cNvSpPr/>
          <p:nvPr/>
        </p:nvSpPr>
        <p:spPr>
          <a:xfrm rot="10800000">
            <a:off x="5658078" y="4826675"/>
            <a:ext cx="1800200" cy="1728192"/>
          </a:xfrm>
          <a:prstGeom prst="pie">
            <a:avLst>
              <a:gd name="adj1" fmla="val 0"/>
              <a:gd name="adj2" fmla="val 172841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2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5" grpId="0" animBg="1"/>
      <p:bldP spid="6" grpId="0" animBg="1"/>
      <p:bldP spid="10" grpId="0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نظریه مجموعه‏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74457" y="1402630"/>
                <a:ext cx="8975725" cy="290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انعکاس مجموعه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صورت زیر تعریف می‏شود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16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انتقال مجموعه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اندازه نقطه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𝑧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عبارت است از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402630"/>
                <a:ext cx="8975725" cy="2900794"/>
              </a:xfrm>
              <a:prstGeom prst="rect">
                <a:avLst/>
              </a:prstGeom>
              <a:blipFill>
                <a:blip r:embed="rId2"/>
                <a:stretch>
                  <a:fillRect t="-420" r="-1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188" y="2166656"/>
                <a:ext cx="4208780" cy="445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88" y="2166656"/>
                <a:ext cx="4208780" cy="445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8275" y="3646185"/>
                <a:ext cx="47041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begChr m:val="|"/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646185"/>
                <a:ext cx="470417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ie 7"/>
          <p:cNvSpPr/>
          <p:nvPr/>
        </p:nvSpPr>
        <p:spPr>
          <a:xfrm rot="10800000">
            <a:off x="221119" y="5004195"/>
            <a:ext cx="1800200" cy="1728192"/>
          </a:xfrm>
          <a:prstGeom prst="pie">
            <a:avLst>
              <a:gd name="adj1" fmla="val 0"/>
              <a:gd name="adj2" fmla="val 172841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ie 8"/>
          <p:cNvSpPr/>
          <p:nvPr/>
        </p:nvSpPr>
        <p:spPr>
          <a:xfrm rot="10800000" flipH="1" flipV="1">
            <a:off x="2987824" y="5004195"/>
            <a:ext cx="1800200" cy="1728192"/>
          </a:xfrm>
          <a:prstGeom prst="pie">
            <a:avLst>
              <a:gd name="adj1" fmla="val 0"/>
              <a:gd name="adj2" fmla="val 1728418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461616" y="4170245"/>
            <a:ext cx="2710784" cy="2668678"/>
            <a:chOff x="4731304" y="4170245"/>
            <a:chExt cx="2710784" cy="266867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5220072" y="4725144"/>
              <a:ext cx="0" cy="15624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6200000">
              <a:off x="5985266" y="3959950"/>
              <a:ext cx="0" cy="156247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Pie 14"/>
            <p:cNvSpPr/>
            <p:nvPr/>
          </p:nvSpPr>
          <p:spPr>
            <a:xfrm rot="10800000">
              <a:off x="5641888" y="5110731"/>
              <a:ext cx="1800200" cy="1728192"/>
            </a:xfrm>
            <a:prstGeom prst="pie">
              <a:avLst>
                <a:gd name="adj1" fmla="val 0"/>
                <a:gd name="adj2" fmla="val 17284185"/>
              </a:avLst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731304" y="4895287"/>
                  <a:ext cx="42261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1304" y="4895287"/>
                  <a:ext cx="422615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5565286" y="4170245"/>
                  <a:ext cx="430887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5286" y="4170245"/>
                  <a:ext cx="430887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50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33051</TotalTime>
  <Words>1495</Words>
  <Application>Microsoft Office PowerPoint</Application>
  <PresentationFormat>On-screen Show (4:3)</PresentationFormat>
  <Paragraphs>728</Paragraphs>
  <Slides>62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MS PGothic</vt:lpstr>
      <vt:lpstr>Arial</vt:lpstr>
      <vt:lpstr>Calibri</vt:lpstr>
      <vt:lpstr>B Nazanin</vt:lpstr>
      <vt:lpstr>B Titr</vt:lpstr>
      <vt:lpstr>B Mitra</vt:lpstr>
      <vt:lpstr>MS PGothic</vt:lpstr>
      <vt:lpstr>Cambria Math</vt:lpstr>
      <vt:lpstr>B Lotus</vt:lpstr>
      <vt:lpstr>Times New Roman</vt:lpstr>
      <vt:lpstr>Custom Design</vt:lpstr>
      <vt:lpstr>PowerPoint Presentation</vt:lpstr>
      <vt:lpstr>PowerPoint Presentation</vt:lpstr>
      <vt:lpstr>PowerPoint Presentation</vt:lpstr>
      <vt:lpstr>ناحیه‏بندی تصویر</vt:lpstr>
      <vt:lpstr>مورفولوژی</vt:lpstr>
      <vt:lpstr>نظریه مجموعه‏ها</vt:lpstr>
      <vt:lpstr>نظریه مجموعه‏ها</vt:lpstr>
      <vt:lpstr>نظریه مجموعه‏ها</vt:lpstr>
      <vt:lpstr>نظریه مجموعه‏ها</vt:lpstr>
      <vt:lpstr>عملگر گسترش</vt:lpstr>
      <vt:lpstr>عنصر ساختاری</vt:lpstr>
      <vt:lpstr>مثال: گسترش 1D</vt:lpstr>
      <vt:lpstr>مثال: گسترش 1D</vt:lpstr>
      <vt:lpstr>مثال: گسترش 1D</vt:lpstr>
      <vt:lpstr>مثال: گسترش 1D</vt:lpstr>
      <vt:lpstr>مثال: گسترش 1D</vt:lpstr>
      <vt:lpstr>مثال: گسترش 1D</vt:lpstr>
      <vt:lpstr>مثال: گسترش 2D</vt:lpstr>
      <vt:lpstr>مثال: گسترش 2D</vt:lpstr>
      <vt:lpstr>مثال: گسترش 2D</vt:lpstr>
      <vt:lpstr>عملگر سایش</vt:lpstr>
      <vt:lpstr>مثال: سایش 1D</vt:lpstr>
      <vt:lpstr>مثال: سایش 1D</vt:lpstr>
      <vt:lpstr>مثال: سایش 1D</vt:lpstr>
      <vt:lpstr>مثال: سایش 1D</vt:lpstr>
      <vt:lpstr>مثال: سایش 1D</vt:lpstr>
      <vt:lpstr>مثال: سایش 1D</vt:lpstr>
      <vt:lpstr>مثال: سایش 1D</vt:lpstr>
      <vt:lpstr>مثال: سایش 1D</vt:lpstr>
      <vt:lpstr>مثال: سایش 1D</vt:lpstr>
      <vt:lpstr>مثال: سایش 1D</vt:lpstr>
      <vt:lpstr>مثال: سایش 2D</vt:lpstr>
      <vt:lpstr>مثال: سایش 2D</vt:lpstr>
      <vt:lpstr>مثال: سایش 2D</vt:lpstr>
      <vt:lpstr>مثال: شمارش سکه‏ها</vt:lpstr>
      <vt:lpstr>حذف جزئیات غیرضروری</vt:lpstr>
      <vt:lpstr>عملگر باز</vt:lpstr>
      <vt:lpstr>عملگر باز</vt:lpstr>
      <vt:lpstr>عملگر باز</vt:lpstr>
      <vt:lpstr>عملگر بسته</vt:lpstr>
      <vt:lpstr>عملگر بسته</vt:lpstr>
      <vt:lpstr>عملگر بسته</vt:lpstr>
      <vt:lpstr>عملگرهای باز و بسته</vt:lpstr>
      <vt:lpstr>عملگرهای باز و بسته</vt:lpstr>
      <vt:lpstr>عملگر Hit-or-Miss</vt:lpstr>
      <vt:lpstr>عملگر Hit-or-Miss</vt:lpstr>
      <vt:lpstr>عملگر Hit-or-Miss</vt:lpstr>
      <vt:lpstr>عنصر ساختاری Hit-or-Miss</vt:lpstr>
      <vt:lpstr>تشخیص گوشه‏ها</vt:lpstr>
      <vt:lpstr>استخراج مرز</vt:lpstr>
      <vt:lpstr>استخراج مرز</vt:lpstr>
      <vt:lpstr>پر کردن حفره</vt:lpstr>
      <vt:lpstr>پر کردن حفره</vt:lpstr>
      <vt:lpstr>اسکلت یک ناحیه</vt:lpstr>
      <vt:lpstr>اسکلت یک ناحیه</vt:lpstr>
      <vt:lpstr>اسکلت یک ناحیه</vt:lpstr>
      <vt:lpstr>اسکلت یک ناحیه</vt:lpstr>
      <vt:lpstr>اسکلت یک ناحیه</vt:lpstr>
      <vt:lpstr>تصاویر رنگی</vt:lpstr>
      <vt:lpstr>گسترش سطح خاکستری</vt:lpstr>
      <vt:lpstr>گسترش و فرسایش رنگی</vt:lpstr>
      <vt:lpstr>گسترش و فرسایش رنگی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استفاده از تبدیل موجک و شبکه ی عصبی در بازیابی تصاویر دیجیتال</dc:title>
  <dc:creator>fereidooni</dc:creator>
  <cp:lastModifiedBy>Mohammadi</cp:lastModifiedBy>
  <cp:revision>828</cp:revision>
  <dcterms:created xsi:type="dcterms:W3CDTF">2009-12-01T11:12:35Z</dcterms:created>
  <dcterms:modified xsi:type="dcterms:W3CDTF">2019-11-23T06:32:32Z</dcterms:modified>
</cp:coreProperties>
</file>